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77" r:id="rId6"/>
    <p:sldId id="260" r:id="rId7"/>
    <p:sldId id="270" r:id="rId8"/>
    <p:sldId id="269" r:id="rId9"/>
    <p:sldId id="283" r:id="rId10"/>
    <p:sldId id="271" r:id="rId11"/>
    <p:sldId id="275" r:id="rId12"/>
    <p:sldId id="273" r:id="rId13"/>
    <p:sldId id="276" r:id="rId14"/>
    <p:sldId id="278" r:id="rId15"/>
    <p:sldId id="279" r:id="rId16"/>
    <p:sldId id="280" r:id="rId17"/>
    <p:sldId id="281"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06B2438-97A8-462E-8C63-8E04F6269027}" type="datetimeFigureOut">
              <a:rPr lang="en-ZA"/>
              <a:pPr>
                <a:defRPr/>
              </a:pPr>
              <a:t>2011/11/24</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Z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7F5F1B3-D356-42F6-9F56-9D825E8C396A}" type="slidenum">
              <a:rPr lang="en-ZA"/>
              <a:pPr>
                <a:defRPr/>
              </a:pPr>
              <a:t>‹#›</a:t>
            </a:fld>
            <a:endParaRPr lang="en-ZA"/>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1996 heralded a new era in the green revolution with the announcement of the release of the</a:t>
            </a:r>
            <a:r>
              <a:rPr lang="en-US" baseline="0" dirty="0" smtClean="0"/>
              <a:t> first genetically engineered crops in the United States. The marketing spin had the world believing that GM crops could do also sorts of wonders, such as be drought resistant, grow in salty conditions, have better nutrition, yield more etc. The general public still believe that GM crops do these things. However, there are only two events on the market today, that is, crops that can tolerate herbicides and those that guard against specific pests (called </a:t>
            </a:r>
            <a:r>
              <a:rPr lang="en-US" baseline="0" dirty="0" err="1" smtClean="0"/>
              <a:t>bt</a:t>
            </a:r>
            <a:r>
              <a:rPr lang="en-US" baseline="0" dirty="0" smtClean="0"/>
              <a:t> crops). There are also crops that combine these traits. In addition, GM crops have very little to do with addressing human hunger as they are primarily grown for animal feed. Maize and soya are the primary GM crops under cultivation.</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2</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AGRA is targeting crops that are important to African food systems, as opposed to the commercial global</a:t>
            </a:r>
            <a:r>
              <a:rPr lang="en-US" baseline="0" dirty="0" smtClean="0"/>
              <a:t> crops that are usually the focus of agribusiness – such as maize, soya and cotton. Once scientists begin working with African heritage crops it is highly likely that we will begin to see the </a:t>
            </a:r>
            <a:r>
              <a:rPr lang="en-US" baseline="0" dirty="0" err="1" smtClean="0"/>
              <a:t>privatisation</a:t>
            </a:r>
            <a:r>
              <a:rPr lang="en-US" baseline="0" dirty="0" smtClean="0"/>
              <a:t> of crops that have been in the commons since time immemorial. In essence, AGRA proposes a complete transformation of African agriculture into private hands. Industrial style agriculture also inevitably leads to the consolidation of large tracts of land into private and corporate ownership forcing peasants to migrate into city slums.</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12</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fontAlgn="auto">
              <a:spcBef>
                <a:spcPts val="0"/>
              </a:spcBef>
              <a:spcAft>
                <a:spcPts val="0"/>
              </a:spcAft>
              <a:defRPr/>
            </a:pPr>
            <a:r>
              <a:rPr lang="en-US" dirty="0" smtClean="0"/>
              <a:t>Another initiative by the Bill and Melinda Gates foundation is the Water Efficient Maize</a:t>
            </a:r>
            <a:r>
              <a:rPr lang="en-US" baseline="0" dirty="0" smtClean="0"/>
              <a:t> for Africa (WEMA) project, briefly mentioned earlier. So far at least US$47 million has been donated toward this 5 year project being piloted in 5 African countries – Kenya, Uganda, Tanzania, Mozambique and South Africa. The national research systems of each of these countries is involved in research and development. Two key partners in this project are the international Maize and Wheat Improvement Centre (CIMMYT) and Monsanto. CIMMYT’s role is to provide high yielding maize varieties that are well adapted to African growing conditions as well as their expertise in conventional breeding. Monsanto is providing </a:t>
            </a:r>
            <a:r>
              <a:rPr lang="en-US" baseline="0" dirty="0" err="1" smtClean="0"/>
              <a:t>germplasm</a:t>
            </a:r>
            <a:r>
              <a:rPr lang="en-US" baseline="0" dirty="0" smtClean="0"/>
              <a:t> from their research and development project aimed at bringing climate ready crops to the market. They will also assist in training African scientists in “advanced breeding”. While the final product will be sold to small-scale farmers “royalty free”, Monsanto will maintain their patents on any crops developed. The National agricultural research systems will assist in project governance, seed testing, production and distribution. A key player in the success of this whole scheme is an African NGO called the African Agricultural Technology Foundation (AATF). The AATF has close ties with the corporate biotech industry and have lobbied African Governments on their behalf for weak </a:t>
            </a:r>
            <a:r>
              <a:rPr lang="en-US" baseline="0" dirty="0" err="1" smtClean="0"/>
              <a:t>biosafety</a:t>
            </a:r>
            <a:r>
              <a:rPr lang="en-US" baseline="0" dirty="0" smtClean="0"/>
              <a:t> regimes. This will continue to be their role, to pave enabling legislation for the entrance of GM crops onto the continent.</a:t>
            </a:r>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ABBA110-195C-4E15-A19C-F9CE9FF96056}" type="slidenum">
              <a:rPr lang="en-ZA"/>
              <a:pPr fontAlgn="base">
                <a:spcBef>
                  <a:spcPct val="0"/>
                </a:spcBef>
                <a:spcAft>
                  <a:spcPct val="0"/>
                </a:spcAft>
              </a:pPr>
              <a:t>13</a:t>
            </a:fld>
            <a:endParaRPr lang="en-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Although it is promoted as a </a:t>
            </a:r>
            <a:r>
              <a:rPr lang="en-US" baseline="0" dirty="0" err="1" smtClean="0"/>
              <a:t>philanthropical</a:t>
            </a:r>
            <a:r>
              <a:rPr lang="en-US" baseline="0" dirty="0" smtClean="0"/>
              <a:t> project to bring food security for Africans, a peek behind the scenes reveals an unsurprising agenda. Monsanto and BASF have joined forces to bring climate ready crops to the global market. They have created a joint investment of 1.5 billion dollars to bring climate ready crops to the global market. They have agreed on this collaboration and joint investment in order to stay ahead of the climate race. WEMA is an excellent vehicle to test a few of their developments, whet African government appetites for GM crops and most importantly, smooth the regulatory environment for the introduction of GM crops onto the African market. All of this while looking extremely benevolent. The Gates Foundation has an interest in Monsanto affairs, having recently invested US$27.6 million in Monsanto shares. Together, Monsanto and the Gates foundation propose to “donate” 4 climate ready varieties to the WEMA project so that small scale farmers may get them at the same cost as conventional seed. The bottom line is that WEMA will improve the image of GMOs and create enabling </a:t>
            </a:r>
            <a:r>
              <a:rPr lang="en-US" baseline="0" dirty="0" err="1" smtClean="0"/>
              <a:t>biosafety</a:t>
            </a:r>
            <a:r>
              <a:rPr lang="en-US" baseline="0" dirty="0" smtClean="0"/>
              <a:t> legislation for the future.</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14</a:t>
            </a:fld>
            <a:endParaRPr lang="en-Z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status of WEMA projects in each of the 5 countries is at different stages. One of the GM WEMA varieties is already in field trials in South Africa – the event is called MON87460. Small scale farmers in the vicinity of the trials have held protests about the trials, saying that the</a:t>
            </a:r>
            <a:r>
              <a:rPr lang="en-US" baseline="0" dirty="0" smtClean="0"/>
              <a:t> introduction of proprietary seeds for small scale farmers is a threat to food sovereignty. They are also concerned about contamination of their organically grown crops. In Tanzania, WEMA has threatened to pull out of the country and have stalled all current developments. This is due to the inclusion of a strict liability clause in Tanzanian </a:t>
            </a:r>
            <a:r>
              <a:rPr lang="en-US" baseline="0" dirty="0" err="1" smtClean="0"/>
              <a:t>Biosafety</a:t>
            </a:r>
            <a:r>
              <a:rPr lang="en-US" baseline="0" dirty="0" smtClean="0"/>
              <a:t> legislation. This is a strict “polluter pays” clause that will place liability on the producers of the technology should any damage arise. WEMA has threatened that unless this clause is removed, they will pull out of the country. Kenya and Uganda are set to begin field trials, while Mozambique is still in a preparatory phase.</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15</a:t>
            </a:fld>
            <a:endParaRPr lang="en-Z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The END</a:t>
            </a:r>
            <a:endParaRPr lang="en-US"/>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17</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i="1" dirty="0" smtClean="0"/>
              <a:t>This slide illustrates</a:t>
            </a:r>
            <a:r>
              <a:rPr lang="en-ZA" i="1" baseline="0" dirty="0" smtClean="0"/>
              <a:t> which countries are growing GM crops, what crops they’re growing and how much land is under GM cultivation. </a:t>
            </a:r>
            <a:r>
              <a:rPr lang="en-ZA" i="1" dirty="0" smtClean="0"/>
              <a:t>In </a:t>
            </a:r>
            <a:r>
              <a:rPr lang="en-ZA" i="1" dirty="0" smtClean="0"/>
              <a:t>2010, </a:t>
            </a:r>
            <a:r>
              <a:rPr lang="en-ZA" b="1" dirty="0" smtClean="0"/>
              <a:t>148 million hectares of GM crops were cultivated world-wide, with 115.1 million of those </a:t>
            </a:r>
            <a:r>
              <a:rPr lang="en-ZA" b="1" dirty="0" smtClean="0"/>
              <a:t>grown in just 3 countries – the USA, Argentina and Brazil</a:t>
            </a:r>
            <a:endParaRPr lang="en-ZA" dirty="0" smtClean="0"/>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4AA519-EAE9-4EDC-8796-7EBA685B8FD1}" type="slidenum">
              <a:rPr lang="en-ZA"/>
              <a:pPr fontAlgn="base">
                <a:spcBef>
                  <a:spcPct val="0"/>
                </a:spcBef>
                <a:spcAft>
                  <a:spcPct val="0"/>
                </a:spcAft>
              </a:pPr>
              <a:t>3</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6 companies own all patents on GM crops. In South Africa, Monsanto has an absolute monopoly on GM patents. They license out their technology to other seed companies,</a:t>
            </a:r>
            <a:r>
              <a:rPr lang="en-US" baseline="0" dirty="0" smtClean="0"/>
              <a:t> such as Delta and Pinelands.</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5</a:t>
            </a:fld>
            <a:endParaRPr lang="en-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Genetically modified</a:t>
            </a:r>
            <a:r>
              <a:rPr lang="en-US" baseline="0" dirty="0" smtClean="0"/>
              <a:t> seeds are very big business. It’s not world hunger that is being addressed, it’s the bottom line of the 6 gene giants that counts! Monsanto, the blue wedge, has the lions share of the global GM seed market, owning 23%. Monsanto, DuPont and </a:t>
            </a:r>
            <a:r>
              <a:rPr lang="en-US" baseline="0" dirty="0" err="1" smtClean="0"/>
              <a:t>Syngenta</a:t>
            </a:r>
            <a:r>
              <a:rPr lang="en-US" baseline="0" dirty="0" smtClean="0"/>
              <a:t> own almost half of the world’s seed market. They fight a fierce battle to outsmart one another, bring new crops to the market and capture new markets. In the meantime, the smaller players have to fight it out against these Goliaths who have massive budgets from research and development, marketing and lobbying for enabling policies and legal frameworks.</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6</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biggest battle at the moment between the Gene Giants is over “climate ready” crops that will perform under the erratic and extreme conditions predicted due to climate change. They are pumping billions of dollars into research and development and are filing patents to ensure exclusive rights to technologies that can breed such crops. A strategy that all are using to open new markets and acceptance of GM crops is to sponsor research and development of these crops in third world countries, where they promise farmers they will get “royalty free” seed – this means that farmers will play the price of normal seed and the technology fee will be waivered. One example of this is a collaboration between Monsanto and the Bill and Melinda Gates Foundation to bring drought tolerant crops to Africa under a project called WEMA (Water Efficient Maize for Africa). One of these crops is already under field trials in South Africa, and is still waiting approval for commercial release in the United States.</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7</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Africa represents a vast untapped market for the seed industry – the vast majority of African farmers still</a:t>
            </a:r>
            <a:r>
              <a:rPr lang="en-US" baseline="0" dirty="0" smtClean="0"/>
              <a:t> rely on open pollinated, farmers varieties. A key strategy for the seed industry is to replace farmer varieties with sterile hybrids, forcing farmers to return year after year for fresh seed. Of course seed is sold as a technology package – with the seed farmers must by the companies related chemical inputs as well as fertilizers. This represents an intensive capital outlay, most often overcome with start up grants, free packages and </a:t>
            </a:r>
            <a:r>
              <a:rPr lang="en-US" baseline="0" dirty="0" err="1" smtClean="0"/>
              <a:t>subsidised</a:t>
            </a:r>
            <a:r>
              <a:rPr lang="en-US" baseline="0" dirty="0" smtClean="0"/>
              <a:t> credit, which falls away within 5 years.</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8</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Biotech industry has found it incredibly difficult to penetrate the African market and have employed a variety of strategies to do so. One that is finally paying off has been to sponsor African governments to develop their </a:t>
            </a:r>
            <a:r>
              <a:rPr lang="en-US" baseline="0" dirty="0" err="1" smtClean="0"/>
              <a:t>Biosafety</a:t>
            </a:r>
            <a:r>
              <a:rPr lang="en-US" baseline="0" dirty="0" smtClean="0"/>
              <a:t> Frameworks as there is little legal and technical capacity on the continent to do this. This has resulted in legal frameworks that </a:t>
            </a:r>
            <a:r>
              <a:rPr lang="en-US" baseline="0" dirty="0" err="1" smtClean="0"/>
              <a:t>favour</a:t>
            </a:r>
            <a:r>
              <a:rPr lang="en-US" baseline="0" dirty="0" smtClean="0"/>
              <a:t> the adoption of GM crops and downplay risk assessment and public participation. A new and alarming development has been the funding of Regional Economic Communities (RECs) to develop policies to take over </a:t>
            </a:r>
            <a:r>
              <a:rPr lang="en-US" baseline="0" dirty="0" err="1" smtClean="0"/>
              <a:t>Biosafety</a:t>
            </a:r>
            <a:r>
              <a:rPr lang="en-US" baseline="0" dirty="0" smtClean="0"/>
              <a:t> administration on a regional basis. It’s alarming because these bodies are mandated to promote trade, not safety, and they have practically no capacity in </a:t>
            </a:r>
            <a:r>
              <a:rPr lang="en-US" baseline="0" dirty="0" err="1" smtClean="0"/>
              <a:t>biosafety</a:t>
            </a:r>
            <a:r>
              <a:rPr lang="en-US" baseline="0" dirty="0" smtClean="0"/>
              <a:t> and no historical engagement with the international negotiations on these matters. Many of the proposals made in the RECs policies directly contravene the provisions of the </a:t>
            </a:r>
            <a:r>
              <a:rPr lang="en-US" baseline="0" dirty="0" err="1" smtClean="0"/>
              <a:t>Biosafety</a:t>
            </a:r>
            <a:r>
              <a:rPr lang="en-US" baseline="0" dirty="0" smtClean="0"/>
              <a:t> Protocol, to which the majority of African countries are Party.</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9</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Alliance for a Green Revolution (AGRA) is a major driving force in shifting agricultural practice in Africa away from traditional and </a:t>
            </a:r>
            <a:r>
              <a:rPr lang="en-US" baseline="0" dirty="0" err="1" smtClean="0"/>
              <a:t>agroecological</a:t>
            </a:r>
            <a:r>
              <a:rPr lang="en-US" baseline="0" dirty="0" smtClean="0"/>
              <a:t> practices in </a:t>
            </a:r>
            <a:r>
              <a:rPr lang="en-US" baseline="0" dirty="0" err="1" smtClean="0"/>
              <a:t>favour</a:t>
            </a:r>
            <a:r>
              <a:rPr lang="en-US" baseline="0" dirty="0" smtClean="0"/>
              <a:t> of industrial and proprietary agricultural systems – also known as “</a:t>
            </a:r>
            <a:r>
              <a:rPr lang="en-US" baseline="0" dirty="0" err="1" smtClean="0"/>
              <a:t>modernising</a:t>
            </a:r>
            <a:r>
              <a:rPr lang="en-US" baseline="0" dirty="0" smtClean="0"/>
              <a:t> agriculture”. Although AGRA has specifically stated that their </a:t>
            </a:r>
            <a:r>
              <a:rPr lang="en-US" baseline="0" dirty="0" err="1" smtClean="0"/>
              <a:t>programme</a:t>
            </a:r>
            <a:r>
              <a:rPr lang="en-US" baseline="0" dirty="0" smtClean="0"/>
              <a:t> will not employ GM technologies at this stage, it is well understood that these will be promoted once African </a:t>
            </a:r>
            <a:r>
              <a:rPr lang="en-US" baseline="0" dirty="0" err="1" smtClean="0"/>
              <a:t>biosafety</a:t>
            </a:r>
            <a:r>
              <a:rPr lang="en-US" baseline="0" dirty="0" smtClean="0"/>
              <a:t> legislation, and importantly strenuous Intellectual Property protection legislation, is in place. AGRA has incredibly powerful financial as well as political backing – with massive donations from the </a:t>
            </a:r>
            <a:r>
              <a:rPr lang="en-US" baseline="0" dirty="0" err="1" smtClean="0"/>
              <a:t>Rockerfeller</a:t>
            </a:r>
            <a:r>
              <a:rPr lang="en-US" baseline="0" dirty="0" smtClean="0"/>
              <a:t> Foundation, Bill and Melinda Gates Foundation and others. Its public face is former UN Secretary General Kofi Anan and the project has the blessings of the Food and Agriculture </a:t>
            </a:r>
            <a:r>
              <a:rPr lang="en-US" baseline="0" dirty="0" err="1" smtClean="0"/>
              <a:t>Organisation</a:t>
            </a:r>
            <a:r>
              <a:rPr lang="en-US" baseline="0" dirty="0" smtClean="0"/>
              <a:t> of the UN as well as the World Food </a:t>
            </a:r>
            <a:r>
              <a:rPr lang="en-US" baseline="0" dirty="0" err="1" smtClean="0"/>
              <a:t>Programme</a:t>
            </a:r>
            <a:r>
              <a:rPr lang="en-US" baseline="0" dirty="0" smtClean="0"/>
              <a:t> and others. It is also reflected in the </a:t>
            </a:r>
            <a:r>
              <a:rPr lang="en-US" baseline="0" dirty="0" err="1" smtClean="0"/>
              <a:t>Agriculutural</a:t>
            </a:r>
            <a:r>
              <a:rPr lang="en-US" baseline="0" dirty="0" smtClean="0"/>
              <a:t> policy of the African Union.</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10</a:t>
            </a:fld>
            <a:endParaRPr lang="en-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pillars of the AGRA approach is to install agribusiness chains right down to village level so that farmers can access agribusiness products on their doorsteps.</a:t>
            </a:r>
            <a:r>
              <a:rPr lang="en-US" baseline="0" dirty="0" smtClean="0"/>
              <a:t> They are also training African scientists to develop and promote their technologies and advise governments.</a:t>
            </a:r>
            <a:endParaRPr lang="en-US" dirty="0"/>
          </a:p>
        </p:txBody>
      </p:sp>
      <p:sp>
        <p:nvSpPr>
          <p:cNvPr id="4" name="Slide Number Placeholder 3"/>
          <p:cNvSpPr>
            <a:spLocks noGrp="1"/>
          </p:cNvSpPr>
          <p:nvPr>
            <p:ph type="sldNum" sz="quarter" idx="10"/>
          </p:nvPr>
        </p:nvSpPr>
        <p:spPr/>
        <p:txBody>
          <a:bodyPr/>
          <a:lstStyle/>
          <a:p>
            <a:pPr>
              <a:defRPr/>
            </a:pPr>
            <a:fld id="{67F5F1B3-D356-42F6-9F56-9D825E8C396A}" type="slidenum">
              <a:rPr lang="en-ZA" smtClean="0"/>
              <a:pPr>
                <a:defRPr/>
              </a:pPr>
              <a:t>11</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lvl1pPr>
              <a:defRPr/>
            </a:lvl1pPr>
          </a:lstStyle>
          <a:p>
            <a:pPr>
              <a:defRPr/>
            </a:pPr>
            <a:fld id="{E240B3DF-5E1E-4120-B6D8-A2E354B44E33}" type="datetimeFigureOut">
              <a:rPr lang="en-ZA"/>
              <a:pPr>
                <a:defRPr/>
              </a:pPr>
              <a:t>2011/11/24</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5C323764-F0E9-42E8-AB7B-3BB023878AA7}" type="slidenum">
              <a:rPr lang="en-ZA"/>
              <a:pPr>
                <a:defRPr/>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pPr>
              <a:defRPr/>
            </a:pPr>
            <a:fld id="{BAD0FDAE-5D35-4C58-81E9-531F63C959EF}" type="datetimeFigureOut">
              <a:rPr lang="en-ZA"/>
              <a:pPr>
                <a:defRPr/>
              </a:pPr>
              <a:t>2011/11/24</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E89F0FF8-DC46-4571-AC46-52581AE4D18B}" type="slidenum">
              <a:rPr lang="en-ZA"/>
              <a:pPr>
                <a:defRPr/>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pPr>
              <a:defRPr/>
            </a:pPr>
            <a:fld id="{672B9DB7-B90E-47A5-B2BD-3158607CC1BC}" type="datetimeFigureOut">
              <a:rPr lang="en-ZA"/>
              <a:pPr>
                <a:defRPr/>
              </a:pPr>
              <a:t>2011/11/24</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D1E6CE78-C17D-4E36-A77E-1F544E5949DB}" type="slidenum">
              <a:rPr lang="en-ZA"/>
              <a:pPr>
                <a:defRPr/>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pPr>
              <a:defRPr/>
            </a:pPr>
            <a:fld id="{2773AE90-FBFF-4DED-8ADE-12B29E735434}" type="datetimeFigureOut">
              <a:rPr lang="en-ZA"/>
              <a:pPr>
                <a:defRPr/>
              </a:pPr>
              <a:t>2011/11/24</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59581FFF-F38C-48EA-849E-CB74F74D3315}" type="slidenum">
              <a:rPr lang="en-ZA"/>
              <a:pPr>
                <a:defRPr/>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28F4732-0518-41EB-839E-FAB41D3E92EB}" type="datetimeFigureOut">
              <a:rPr lang="en-ZA"/>
              <a:pPr>
                <a:defRPr/>
              </a:pPr>
              <a:t>2011/11/24</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AB3BAE5D-2943-4375-88E8-9C15F2F84591}" type="slidenum">
              <a:rPr lang="en-ZA"/>
              <a:pPr>
                <a:defRPr/>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3"/>
          <p:cNvSpPr>
            <a:spLocks noGrp="1"/>
          </p:cNvSpPr>
          <p:nvPr>
            <p:ph type="dt" sz="half" idx="10"/>
          </p:nvPr>
        </p:nvSpPr>
        <p:spPr/>
        <p:txBody>
          <a:bodyPr/>
          <a:lstStyle>
            <a:lvl1pPr>
              <a:defRPr/>
            </a:lvl1pPr>
          </a:lstStyle>
          <a:p>
            <a:pPr>
              <a:defRPr/>
            </a:pPr>
            <a:fld id="{0BD4B894-D456-43BF-97D6-EDA4782FC5E1}" type="datetimeFigureOut">
              <a:rPr lang="en-ZA"/>
              <a:pPr>
                <a:defRPr/>
              </a:pPr>
              <a:t>2011/11/24</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2865471C-BF95-4657-AE3F-8B5D69718FC4}" type="slidenum">
              <a:rPr lang="en-ZA"/>
              <a:pPr>
                <a:defRPr/>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3"/>
          <p:cNvSpPr>
            <a:spLocks noGrp="1"/>
          </p:cNvSpPr>
          <p:nvPr>
            <p:ph type="dt" sz="half" idx="10"/>
          </p:nvPr>
        </p:nvSpPr>
        <p:spPr/>
        <p:txBody>
          <a:bodyPr/>
          <a:lstStyle>
            <a:lvl1pPr>
              <a:defRPr/>
            </a:lvl1pPr>
          </a:lstStyle>
          <a:p>
            <a:pPr>
              <a:defRPr/>
            </a:pPr>
            <a:fld id="{D6F7E2FD-988C-4A90-BAA6-D58F4040282E}" type="datetimeFigureOut">
              <a:rPr lang="en-ZA"/>
              <a:pPr>
                <a:defRPr/>
              </a:pPr>
              <a:t>2011/11/24</a:t>
            </a:fld>
            <a:endParaRPr lang="en-ZA"/>
          </a:p>
        </p:txBody>
      </p:sp>
      <p:sp>
        <p:nvSpPr>
          <p:cNvPr id="8" name="Footer Placeholder 4"/>
          <p:cNvSpPr>
            <a:spLocks noGrp="1"/>
          </p:cNvSpPr>
          <p:nvPr>
            <p:ph type="ftr" sz="quarter" idx="11"/>
          </p:nvPr>
        </p:nvSpPr>
        <p:spPr/>
        <p:txBody>
          <a:bodyPr/>
          <a:lstStyle>
            <a:lvl1pPr>
              <a:defRPr/>
            </a:lvl1pPr>
          </a:lstStyle>
          <a:p>
            <a:pPr>
              <a:defRPr/>
            </a:pPr>
            <a:endParaRPr lang="en-ZA"/>
          </a:p>
        </p:txBody>
      </p:sp>
      <p:sp>
        <p:nvSpPr>
          <p:cNvPr id="9" name="Slide Number Placeholder 5"/>
          <p:cNvSpPr>
            <a:spLocks noGrp="1"/>
          </p:cNvSpPr>
          <p:nvPr>
            <p:ph type="sldNum" sz="quarter" idx="12"/>
          </p:nvPr>
        </p:nvSpPr>
        <p:spPr/>
        <p:txBody>
          <a:bodyPr/>
          <a:lstStyle>
            <a:lvl1pPr>
              <a:defRPr/>
            </a:lvl1pPr>
          </a:lstStyle>
          <a:p>
            <a:pPr>
              <a:defRPr/>
            </a:pPr>
            <a:fld id="{BE368E4E-14A6-4841-A821-DD70ED9E0E39}" type="slidenum">
              <a:rPr lang="en-ZA"/>
              <a:pPr>
                <a:defRPr/>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3"/>
          <p:cNvSpPr>
            <a:spLocks noGrp="1"/>
          </p:cNvSpPr>
          <p:nvPr>
            <p:ph type="dt" sz="half" idx="10"/>
          </p:nvPr>
        </p:nvSpPr>
        <p:spPr/>
        <p:txBody>
          <a:bodyPr/>
          <a:lstStyle>
            <a:lvl1pPr>
              <a:defRPr/>
            </a:lvl1pPr>
          </a:lstStyle>
          <a:p>
            <a:pPr>
              <a:defRPr/>
            </a:pPr>
            <a:fld id="{5B68B0B6-EAAE-44A2-8F57-51C7C79CD69E}" type="datetimeFigureOut">
              <a:rPr lang="en-ZA"/>
              <a:pPr>
                <a:defRPr/>
              </a:pPr>
              <a:t>2011/11/24</a:t>
            </a:fld>
            <a:endParaRPr lang="en-ZA"/>
          </a:p>
        </p:txBody>
      </p:sp>
      <p:sp>
        <p:nvSpPr>
          <p:cNvPr id="4" name="Footer Placeholder 4"/>
          <p:cNvSpPr>
            <a:spLocks noGrp="1"/>
          </p:cNvSpPr>
          <p:nvPr>
            <p:ph type="ftr" sz="quarter" idx="11"/>
          </p:nvPr>
        </p:nvSpPr>
        <p:spPr/>
        <p:txBody>
          <a:bodyPr/>
          <a:lstStyle>
            <a:lvl1pPr>
              <a:defRPr/>
            </a:lvl1pPr>
          </a:lstStyle>
          <a:p>
            <a:pPr>
              <a:defRPr/>
            </a:pPr>
            <a:endParaRPr lang="en-ZA"/>
          </a:p>
        </p:txBody>
      </p:sp>
      <p:sp>
        <p:nvSpPr>
          <p:cNvPr id="5" name="Slide Number Placeholder 5"/>
          <p:cNvSpPr>
            <a:spLocks noGrp="1"/>
          </p:cNvSpPr>
          <p:nvPr>
            <p:ph type="sldNum" sz="quarter" idx="12"/>
          </p:nvPr>
        </p:nvSpPr>
        <p:spPr/>
        <p:txBody>
          <a:bodyPr/>
          <a:lstStyle>
            <a:lvl1pPr>
              <a:defRPr/>
            </a:lvl1pPr>
          </a:lstStyle>
          <a:p>
            <a:pPr>
              <a:defRPr/>
            </a:pPr>
            <a:fld id="{729BF609-637A-48EE-A20E-7CB322EA20D2}" type="slidenum">
              <a:rPr lang="en-ZA"/>
              <a:pPr>
                <a:defRPr/>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51013E6-2E4D-4235-8D60-953BEB2D40F9}" type="datetimeFigureOut">
              <a:rPr lang="en-ZA"/>
              <a:pPr>
                <a:defRPr/>
              </a:pPr>
              <a:t>2011/11/24</a:t>
            </a:fld>
            <a:endParaRPr lang="en-ZA"/>
          </a:p>
        </p:txBody>
      </p:sp>
      <p:sp>
        <p:nvSpPr>
          <p:cNvPr id="3" name="Footer Placeholder 4"/>
          <p:cNvSpPr>
            <a:spLocks noGrp="1"/>
          </p:cNvSpPr>
          <p:nvPr>
            <p:ph type="ftr" sz="quarter" idx="11"/>
          </p:nvPr>
        </p:nvSpPr>
        <p:spPr/>
        <p:txBody>
          <a:bodyPr/>
          <a:lstStyle>
            <a:lvl1pPr>
              <a:defRPr/>
            </a:lvl1pPr>
          </a:lstStyle>
          <a:p>
            <a:pPr>
              <a:defRPr/>
            </a:pPr>
            <a:endParaRPr lang="en-ZA"/>
          </a:p>
        </p:txBody>
      </p:sp>
      <p:sp>
        <p:nvSpPr>
          <p:cNvPr id="4" name="Slide Number Placeholder 5"/>
          <p:cNvSpPr>
            <a:spLocks noGrp="1"/>
          </p:cNvSpPr>
          <p:nvPr>
            <p:ph type="sldNum" sz="quarter" idx="12"/>
          </p:nvPr>
        </p:nvSpPr>
        <p:spPr/>
        <p:txBody>
          <a:bodyPr/>
          <a:lstStyle>
            <a:lvl1pPr>
              <a:defRPr/>
            </a:lvl1pPr>
          </a:lstStyle>
          <a:p>
            <a:pPr>
              <a:defRPr/>
            </a:pPr>
            <a:fld id="{04288D00-43DF-440C-ADE1-7CC243BFEE33}" type="slidenum">
              <a:rPr lang="en-ZA"/>
              <a:pPr>
                <a:defRPr/>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7009AC3-3A45-454E-ABEE-DB787FBCBC2D}" type="datetimeFigureOut">
              <a:rPr lang="en-ZA"/>
              <a:pPr>
                <a:defRPr/>
              </a:pPr>
              <a:t>2011/11/24</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5751B033-8DD8-4A4A-8AFB-8C1F28DD592A}" type="slidenum">
              <a:rPr lang="en-ZA"/>
              <a:pPr>
                <a:defRPr/>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F9C3D5-9D06-4227-BF20-788AA1B9ED87}" type="datetimeFigureOut">
              <a:rPr lang="en-ZA"/>
              <a:pPr>
                <a:defRPr/>
              </a:pPr>
              <a:t>2011/11/24</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FC639CDA-35ED-4E5A-8A1B-7792BDE76F46}" type="slidenum">
              <a:rPr lang="en-ZA"/>
              <a:pPr>
                <a:defRPr/>
              </a:pPr>
              <a:t>‹#›</a:t>
            </a:fld>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ZA" smtClean="0"/>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C895A8CF-4FB7-4A8C-BEE2-B2A475348F77}" type="datetimeFigureOut">
              <a:rPr lang="en-ZA"/>
              <a:pPr>
                <a:defRPr/>
              </a:pPr>
              <a:t>2011/11/24</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AE14731-13CD-46DA-856A-23126B28EB80}" type="slidenum">
              <a:rPr lang="en-ZA"/>
              <a:pPr>
                <a:defRPr/>
              </a:pPr>
              <a:t>‹#›</a:t>
            </a:fld>
            <a:endParaRPr lang="en-Z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ZA" dirty="0" smtClean="0"/>
              <a:t>Global status of GMOs and drivers into Africa</a:t>
            </a:r>
            <a:br>
              <a:rPr lang="en-ZA" dirty="0" smtClean="0"/>
            </a:br>
            <a:r>
              <a:rPr lang="en-ZA" dirty="0" smtClean="0"/>
              <a:t/>
            </a:r>
            <a:br>
              <a:rPr lang="en-ZA" dirty="0" smtClean="0"/>
            </a:br>
            <a:endParaRPr lang="en-ZA"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ZA" b="1" dirty="0" smtClean="0"/>
              <a:t>Alliance for a Green Revolution in Africa </a:t>
            </a:r>
            <a:r>
              <a:rPr lang="en-ZA" dirty="0" smtClean="0"/>
              <a:t>(AGRA)</a:t>
            </a:r>
            <a:endParaRPr lang="en-ZA" dirty="0"/>
          </a:p>
        </p:txBody>
      </p:sp>
      <p:sp>
        <p:nvSpPr>
          <p:cNvPr id="12291" name="Text Placeholder 2"/>
          <p:cNvSpPr>
            <a:spLocks noGrp="1"/>
          </p:cNvSpPr>
          <p:nvPr>
            <p:ph type="body" idx="1"/>
          </p:nvPr>
        </p:nvSpPr>
        <p:spPr>
          <a:xfrm>
            <a:off x="4786313" y="1857375"/>
            <a:ext cx="4040187" cy="639763"/>
          </a:xfrm>
        </p:spPr>
        <p:txBody>
          <a:bodyPr/>
          <a:lstStyle/>
          <a:p>
            <a:r>
              <a:rPr lang="en-ZA" smtClean="0"/>
              <a:t>A Major Driving Force</a:t>
            </a:r>
          </a:p>
        </p:txBody>
      </p:sp>
      <p:sp>
        <p:nvSpPr>
          <p:cNvPr id="4" name="Content Placeholder 3"/>
          <p:cNvSpPr>
            <a:spLocks noGrp="1"/>
          </p:cNvSpPr>
          <p:nvPr>
            <p:ph sz="half" idx="2"/>
          </p:nvPr>
        </p:nvSpPr>
        <p:spPr>
          <a:xfrm>
            <a:off x="4929188" y="2428875"/>
            <a:ext cx="4040187" cy="3951288"/>
          </a:xfrm>
        </p:spPr>
        <p:txBody>
          <a:bodyPr rtlCol="0">
            <a:normAutofit fontScale="70000" lnSpcReduction="20000"/>
          </a:bodyPr>
          <a:lstStyle/>
          <a:p>
            <a:pPr fontAlgn="auto">
              <a:spcAft>
                <a:spcPts val="0"/>
              </a:spcAft>
              <a:buFont typeface="Arial" pitchFamily="34" charset="0"/>
              <a:buChar char="•"/>
              <a:defRPr/>
            </a:pPr>
            <a:r>
              <a:rPr lang="en-ZA" sz="2800" dirty="0" err="1" smtClean="0"/>
              <a:t>Rockerfeller</a:t>
            </a:r>
            <a:r>
              <a:rPr lang="en-ZA" sz="2800" dirty="0" smtClean="0"/>
              <a:t> Foundation</a:t>
            </a:r>
          </a:p>
          <a:p>
            <a:pPr fontAlgn="auto">
              <a:spcAft>
                <a:spcPts val="0"/>
              </a:spcAft>
              <a:buFont typeface="Arial" pitchFamily="34" charset="0"/>
              <a:buNone/>
              <a:defRPr/>
            </a:pPr>
            <a:r>
              <a:rPr lang="en-ZA" dirty="0" smtClean="0"/>
              <a:t>          </a:t>
            </a:r>
            <a:r>
              <a:rPr lang="en-ZA" sz="2800" dirty="0" smtClean="0"/>
              <a:t>US $50 million</a:t>
            </a:r>
          </a:p>
          <a:p>
            <a:pPr fontAlgn="auto">
              <a:spcAft>
                <a:spcPts val="0"/>
              </a:spcAft>
              <a:buFont typeface="Arial" pitchFamily="34" charset="0"/>
              <a:buChar char="•"/>
              <a:defRPr/>
            </a:pPr>
            <a:r>
              <a:rPr lang="en-ZA" sz="2800" dirty="0" smtClean="0"/>
              <a:t>Bill and Melinda Gates Foundation</a:t>
            </a:r>
          </a:p>
          <a:p>
            <a:pPr fontAlgn="auto">
              <a:spcAft>
                <a:spcPts val="0"/>
              </a:spcAft>
              <a:buFont typeface="Arial" pitchFamily="34" charset="0"/>
              <a:buNone/>
              <a:defRPr/>
            </a:pPr>
            <a:r>
              <a:rPr lang="en-ZA" sz="2800" dirty="0" smtClean="0"/>
              <a:t>         US$100 million</a:t>
            </a:r>
          </a:p>
          <a:p>
            <a:pPr fontAlgn="auto">
              <a:spcAft>
                <a:spcPts val="0"/>
              </a:spcAft>
              <a:buFont typeface="Arial" pitchFamily="34" charset="0"/>
              <a:buChar char="•"/>
              <a:defRPr/>
            </a:pPr>
            <a:r>
              <a:rPr lang="en-ZA" sz="2800" dirty="0" smtClean="0"/>
              <a:t>Kofi Anan</a:t>
            </a:r>
          </a:p>
          <a:p>
            <a:pPr fontAlgn="auto">
              <a:spcAft>
                <a:spcPts val="0"/>
              </a:spcAft>
              <a:buFont typeface="Arial" pitchFamily="34" charset="0"/>
              <a:buNone/>
              <a:defRPr/>
            </a:pPr>
            <a:endParaRPr lang="en-ZA" dirty="0" smtClean="0"/>
          </a:p>
          <a:p>
            <a:pPr fontAlgn="auto">
              <a:spcAft>
                <a:spcPts val="0"/>
              </a:spcAft>
              <a:buFont typeface="Arial" pitchFamily="34" charset="0"/>
              <a:buNone/>
              <a:defRPr/>
            </a:pPr>
            <a:r>
              <a:rPr lang="en-ZA" dirty="0" smtClean="0"/>
              <a:t>boost farm productivity through the introduction of modern agricultural technology aimed at increasing production and improving market access for African farmers</a:t>
            </a:r>
          </a:p>
          <a:p>
            <a:pPr fontAlgn="auto">
              <a:spcAft>
                <a:spcPts val="0"/>
              </a:spcAft>
              <a:buFont typeface="Arial" pitchFamily="34" charset="0"/>
              <a:buNone/>
              <a:defRPr/>
            </a:pPr>
            <a:endParaRPr lang="en-ZA" dirty="0" smtClean="0"/>
          </a:p>
          <a:p>
            <a:pPr fontAlgn="auto">
              <a:spcAft>
                <a:spcPts val="0"/>
              </a:spcAft>
              <a:buFont typeface="Arial" pitchFamily="34" charset="0"/>
              <a:buNone/>
              <a:defRPr/>
            </a:pPr>
            <a:r>
              <a:rPr lang="en-ZA" dirty="0" smtClean="0"/>
              <a:t>MOU with FAO, WFP</a:t>
            </a:r>
          </a:p>
        </p:txBody>
      </p:sp>
      <p:pic>
        <p:nvPicPr>
          <p:cNvPr id="12293" name="Content Placeholder 6" descr="to the market &amp; sorghum.JPG"/>
          <p:cNvPicPr>
            <a:picLocks noGrp="1" noChangeAspect="1"/>
          </p:cNvPicPr>
          <p:nvPr>
            <p:ph sz="quarter" idx="4"/>
          </p:nvPr>
        </p:nvPicPr>
        <p:blipFill>
          <a:blip r:embed="rId3"/>
          <a:srcRect/>
          <a:stretch>
            <a:fillRect/>
          </a:stretch>
        </p:blipFill>
        <p:spPr>
          <a:xfrm>
            <a:off x="0" y="1785938"/>
            <a:ext cx="4792663" cy="3594100"/>
          </a:xfrm>
        </p:spPr>
      </p:pic>
      <p:sp>
        <p:nvSpPr>
          <p:cNvPr id="12294" name="TextBox 5"/>
          <p:cNvSpPr txBox="1">
            <a:spLocks noChangeArrowheads="1"/>
          </p:cNvSpPr>
          <p:nvPr/>
        </p:nvSpPr>
        <p:spPr bwMode="auto">
          <a:xfrm>
            <a:off x="214313" y="5715000"/>
            <a:ext cx="4573587" cy="461963"/>
          </a:xfrm>
          <a:prstGeom prst="rect">
            <a:avLst/>
          </a:prstGeom>
          <a:noFill/>
          <a:ln w="9525">
            <a:noFill/>
            <a:miter lim="800000"/>
            <a:headEnd/>
            <a:tailEnd/>
          </a:ln>
        </p:spPr>
        <p:txBody>
          <a:bodyPr>
            <a:spAutoFit/>
          </a:bodyPr>
          <a:lstStyle/>
          <a:p>
            <a:r>
              <a:rPr lang="en-ZA" sz="2400" b="1">
                <a:latin typeface="Calibri" pitchFamily="34" charset="0"/>
              </a:rPr>
              <a:t>Currently not promoting GMOs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124075" y="5661025"/>
            <a:ext cx="5486400" cy="566738"/>
          </a:xfrm>
        </p:spPr>
        <p:txBody>
          <a:bodyPr rtlCol="0">
            <a:normAutofit fontScale="90000"/>
          </a:bodyPr>
          <a:lstStyle/>
          <a:p>
            <a:pPr fontAlgn="auto">
              <a:spcAft>
                <a:spcPts val="0"/>
              </a:spcAft>
              <a:defRPr/>
            </a:pPr>
            <a:r>
              <a:rPr lang="en-ZA" dirty="0" smtClean="0"/>
              <a:t>AGRA will install a whole new rural agribusiness chain as a conduit for agro-inputs</a:t>
            </a:r>
            <a:br>
              <a:rPr lang="en-ZA" dirty="0" smtClean="0"/>
            </a:br>
            <a:r>
              <a:rPr lang="en-ZA" dirty="0" smtClean="0"/>
              <a:t>and train a new breed of scientists </a:t>
            </a:r>
          </a:p>
        </p:txBody>
      </p:sp>
      <p:pic>
        <p:nvPicPr>
          <p:cNvPr id="13315" name="Picture 3" descr="agric chemicals.jpg"/>
          <p:cNvPicPr>
            <a:picLocks noGrp="1" noChangeAspect="1"/>
          </p:cNvPicPr>
          <p:nvPr>
            <p:ph type="pic" idx="1"/>
          </p:nvPr>
        </p:nvPicPr>
        <p:blipFill>
          <a:blip r:embed="rId3"/>
          <a:srcRect t="12811" b="12811"/>
          <a:stretch>
            <a:fillRect/>
          </a:stretch>
        </p:blipFill>
        <p:spPr>
          <a:xfrm>
            <a:off x="1444625" y="0"/>
            <a:ext cx="6683375" cy="5013325"/>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763713" y="4581525"/>
            <a:ext cx="5486400" cy="566738"/>
          </a:xfrm>
        </p:spPr>
        <p:txBody>
          <a:bodyPr/>
          <a:lstStyle/>
          <a:p>
            <a:r>
              <a:rPr lang="en-ZA" smtClean="0"/>
              <a:t>Transferring African Heritage into Private Hands</a:t>
            </a:r>
          </a:p>
        </p:txBody>
      </p:sp>
      <p:pic>
        <p:nvPicPr>
          <p:cNvPr id="14339" name="Picture Placeholder 4" descr="sorghum varieties.JPG"/>
          <p:cNvPicPr>
            <a:picLocks noGrp="1" noChangeAspect="1"/>
          </p:cNvPicPr>
          <p:nvPr>
            <p:ph type="pic" idx="1"/>
          </p:nvPr>
        </p:nvPicPr>
        <p:blipFill>
          <a:blip r:embed="rId3"/>
          <a:srcRect/>
          <a:stretch>
            <a:fillRect/>
          </a:stretch>
        </p:blipFill>
        <p:spPr>
          <a:xfrm>
            <a:off x="1792288" y="260350"/>
            <a:ext cx="5486400" cy="4114800"/>
          </a:xfrm>
        </p:spPr>
      </p:pic>
      <p:sp>
        <p:nvSpPr>
          <p:cNvPr id="14340" name="Text Placeholder 3"/>
          <p:cNvSpPr>
            <a:spLocks noGrp="1"/>
          </p:cNvSpPr>
          <p:nvPr>
            <p:ph type="body" sz="half" idx="2"/>
          </p:nvPr>
        </p:nvSpPr>
        <p:spPr>
          <a:xfrm>
            <a:off x="468313" y="5367338"/>
            <a:ext cx="8135937" cy="1490662"/>
          </a:xfrm>
        </p:spPr>
        <p:txBody>
          <a:bodyPr rtlCol="0">
            <a:normAutofit lnSpcReduction="10000"/>
          </a:bodyPr>
          <a:lstStyle/>
          <a:p>
            <a:pPr algn="ctr" fontAlgn="auto">
              <a:spcAft>
                <a:spcPts val="0"/>
              </a:spcAft>
              <a:buFont typeface="Arial" pitchFamily="34" charset="0"/>
              <a:buNone/>
              <a:defRPr/>
            </a:pPr>
            <a:r>
              <a:rPr lang="en-ZA" sz="1800" dirty="0" smtClean="0"/>
              <a:t>5-year target to develop 100 new varieties from core crops such as maize, cassava, sorghum and millet</a:t>
            </a:r>
          </a:p>
          <a:p>
            <a:pPr algn="ctr" fontAlgn="auto">
              <a:spcAft>
                <a:spcPts val="0"/>
              </a:spcAft>
              <a:buFont typeface="Arial" pitchFamily="34" charset="0"/>
              <a:buNone/>
              <a:defRPr/>
            </a:pPr>
            <a:r>
              <a:rPr lang="en-ZA" sz="2800" b="1" dirty="0" smtClean="0">
                <a:solidFill>
                  <a:schemeClr val="tx2">
                    <a:lumMod val="75000"/>
                  </a:schemeClr>
                </a:solidFill>
              </a:rPr>
              <a:t>AGRA proposes complete transformation of African agriculture into private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68313" y="0"/>
            <a:ext cx="8229600" cy="981075"/>
          </a:xfrm>
        </p:spPr>
        <p:txBody>
          <a:bodyPr/>
          <a:lstStyle/>
          <a:p>
            <a:r>
              <a:rPr lang="en-ZA" sz="3600" b="1" dirty="0" smtClean="0"/>
              <a:t>WEMA – Water Efficient Maize for Africa </a:t>
            </a:r>
            <a:endParaRPr lang="en-ZA" sz="3600" b="1" dirty="0" smtClean="0"/>
          </a:p>
        </p:txBody>
      </p:sp>
      <p:sp>
        <p:nvSpPr>
          <p:cNvPr id="16387" name="Content Placeholder 2"/>
          <p:cNvSpPr>
            <a:spLocks noGrp="1"/>
          </p:cNvSpPr>
          <p:nvPr>
            <p:ph idx="1"/>
          </p:nvPr>
        </p:nvSpPr>
        <p:spPr>
          <a:xfrm>
            <a:off x="468313" y="765175"/>
            <a:ext cx="8229600" cy="5759450"/>
          </a:xfrm>
        </p:spPr>
        <p:txBody>
          <a:bodyPr/>
          <a:lstStyle/>
          <a:p>
            <a:r>
              <a:rPr lang="en-ZA" sz="1800" dirty="0" smtClean="0"/>
              <a:t>$47 million to the development of a five year project - Water Efficient Maize for Africa</a:t>
            </a:r>
          </a:p>
          <a:p>
            <a:r>
              <a:rPr lang="en-ZA" sz="1800" dirty="0" smtClean="0"/>
              <a:t>African Agricultural Technology Foundation (AATF) , national agricultural agencies from Kenya, </a:t>
            </a:r>
            <a:r>
              <a:rPr lang="en-ZA" sz="1800" dirty="0" err="1" smtClean="0"/>
              <a:t>Uganda,Tanzania</a:t>
            </a:r>
            <a:r>
              <a:rPr lang="en-ZA" sz="1800" dirty="0" smtClean="0"/>
              <a:t>, Mozambique and South Africa; the Maize and Wheat Improvement </a:t>
            </a:r>
            <a:r>
              <a:rPr lang="en-ZA" sz="1800" dirty="0" err="1" smtClean="0"/>
              <a:t>Center</a:t>
            </a:r>
            <a:r>
              <a:rPr lang="en-ZA" sz="1800" dirty="0" smtClean="0"/>
              <a:t> (CIMMYT) and Monsanto. </a:t>
            </a:r>
          </a:p>
          <a:p>
            <a:r>
              <a:rPr lang="en-ZA" sz="1800" dirty="0" smtClean="0"/>
              <a:t>conventional and technological approaches are being utilised by WEMA:</a:t>
            </a:r>
          </a:p>
          <a:p>
            <a:r>
              <a:rPr lang="en-ZA" sz="1800" dirty="0" smtClean="0"/>
              <a:t>• </a:t>
            </a:r>
            <a:r>
              <a:rPr lang="en-ZA" sz="1800" b="1" dirty="0" smtClean="0">
                <a:solidFill>
                  <a:srgbClr val="FF0000"/>
                </a:solidFill>
              </a:rPr>
              <a:t>the CIMMYT </a:t>
            </a:r>
            <a:r>
              <a:rPr lang="en-ZA" sz="1800" dirty="0" smtClean="0"/>
              <a:t>providing high-yielding maize varieties adapted to African conditions and</a:t>
            </a:r>
          </a:p>
          <a:p>
            <a:r>
              <a:rPr lang="en-ZA" sz="1800" dirty="0" smtClean="0"/>
              <a:t>expertise in conventional breeding and testing for drought tolerance;</a:t>
            </a:r>
          </a:p>
          <a:p>
            <a:r>
              <a:rPr lang="en-ZA" sz="1800" b="1" dirty="0" smtClean="0">
                <a:solidFill>
                  <a:srgbClr val="FF0000"/>
                </a:solidFill>
              </a:rPr>
              <a:t>• Monsanto </a:t>
            </a:r>
            <a:r>
              <a:rPr lang="en-ZA" sz="1800" dirty="0" smtClean="0"/>
              <a:t>is providing proprietary </a:t>
            </a:r>
            <a:r>
              <a:rPr lang="en-ZA" sz="1800" dirty="0" err="1" smtClean="0"/>
              <a:t>germplasm</a:t>
            </a:r>
            <a:r>
              <a:rPr lang="en-ZA" sz="1800" dirty="0" smtClean="0"/>
              <a:t>, advanced breeding tools and expertise; and</a:t>
            </a:r>
          </a:p>
          <a:p>
            <a:r>
              <a:rPr lang="en-ZA" sz="1800" dirty="0" smtClean="0"/>
              <a:t>• </a:t>
            </a:r>
            <a:r>
              <a:rPr lang="en-ZA" sz="1800" b="1" dirty="0" smtClean="0">
                <a:solidFill>
                  <a:srgbClr val="FF0000"/>
                </a:solidFill>
              </a:rPr>
              <a:t>the national agricultural research systems </a:t>
            </a:r>
            <a:r>
              <a:rPr lang="en-ZA" sz="1800" dirty="0" smtClean="0"/>
              <a:t>will contribute project governance, seed testing, production and distribution assistance.</a:t>
            </a:r>
          </a:p>
          <a:p>
            <a:r>
              <a:rPr lang="en-ZA" sz="1800" dirty="0" smtClean="0"/>
              <a:t>development of drought tolerant varieties by marker assisted selection in about six years and the first drought-tolerant maize transgenic hybrids by 2020.</a:t>
            </a:r>
          </a:p>
          <a:p>
            <a:r>
              <a:rPr lang="en-ZA" sz="1800" dirty="0" smtClean="0"/>
              <a:t>the AATF will make the newly developed varieties available royalty-free to small-scale farmers in Sub-Saharan Africa,</a:t>
            </a:r>
          </a:p>
          <a:p>
            <a:r>
              <a:rPr lang="en-ZA" sz="1800" dirty="0" smtClean="0"/>
              <a:t>Monsanto will maintain its patenting or claim of intellectual property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611188" y="1989138"/>
            <a:ext cx="7848600" cy="4678362"/>
          </a:xfrm>
          <a:prstGeom prst="rect">
            <a:avLst/>
          </a:prstGeom>
          <a:noFill/>
          <a:ln w="9525">
            <a:noFill/>
            <a:miter lim="800000"/>
            <a:headEnd/>
            <a:tailEnd/>
          </a:ln>
        </p:spPr>
        <p:txBody>
          <a:bodyPr>
            <a:spAutoFit/>
          </a:bodyPr>
          <a:lstStyle/>
          <a:p>
            <a:pPr>
              <a:buFont typeface="Arial" charset="0"/>
              <a:buChar char="•"/>
            </a:pPr>
            <a:r>
              <a:rPr lang="en-ZA" sz="2800">
                <a:latin typeface="Calibri" pitchFamily="34" charset="0"/>
              </a:rPr>
              <a:t>Monsanto /BASF joint investment with BASF of 1.5 billion into drought tolerant crops</a:t>
            </a:r>
          </a:p>
          <a:p>
            <a:pPr>
              <a:buFont typeface="Arial" charset="0"/>
              <a:buChar char="•"/>
            </a:pPr>
            <a:r>
              <a:rPr lang="en-ZA" sz="2800">
                <a:latin typeface="Calibri" pitchFamily="34" charset="0"/>
              </a:rPr>
              <a:t>Gates Foundation invested US$27.6 million in Monsanto shares in June 2010</a:t>
            </a:r>
          </a:p>
          <a:p>
            <a:pPr>
              <a:buFont typeface="Arial" charset="0"/>
              <a:buChar char="•"/>
            </a:pPr>
            <a:r>
              <a:rPr lang="en-ZA" sz="2800">
                <a:latin typeface="Calibri" pitchFamily="34" charset="0"/>
              </a:rPr>
              <a:t>Monsanto teams up with the Gates foundation in a philanthropical project for Africa - “donate” 4 varieties to WEMA</a:t>
            </a:r>
            <a:br>
              <a:rPr lang="en-ZA" sz="2800">
                <a:latin typeface="Calibri" pitchFamily="34" charset="0"/>
              </a:rPr>
            </a:br>
            <a:endParaRPr lang="en-ZA" sz="2800">
              <a:latin typeface="Calibri" pitchFamily="34" charset="0"/>
            </a:endParaRPr>
          </a:p>
          <a:p>
            <a:pPr algn="ctr">
              <a:buFont typeface="Arial" charset="0"/>
              <a:buChar char="•"/>
            </a:pPr>
            <a:r>
              <a:rPr lang="en-ZA" sz="2800" b="1">
                <a:latin typeface="Calibri" pitchFamily="34" charset="0"/>
              </a:rPr>
              <a:t>WEMA will Improve the image of GMOs and create enabling biosafety regulations</a:t>
            </a:r>
          </a:p>
          <a:p>
            <a:endParaRPr lang="en-ZA">
              <a:latin typeface="Calibri" pitchFamily="34" charset="0"/>
            </a:endParaRPr>
          </a:p>
        </p:txBody>
      </p:sp>
      <p:sp>
        <p:nvSpPr>
          <p:cNvPr id="3" name="TextBox 2"/>
          <p:cNvSpPr txBox="1"/>
          <p:nvPr/>
        </p:nvSpPr>
        <p:spPr>
          <a:xfrm>
            <a:off x="611188" y="908050"/>
            <a:ext cx="7345362" cy="1077913"/>
          </a:xfrm>
          <a:prstGeom prst="rect">
            <a:avLst/>
          </a:prstGeom>
          <a:noFill/>
        </p:spPr>
        <p:txBody>
          <a:bodyPr>
            <a:spAutoFit/>
          </a:bodyPr>
          <a:lstStyle/>
          <a:p>
            <a:pPr fontAlgn="auto">
              <a:spcBef>
                <a:spcPts val="0"/>
              </a:spcBef>
              <a:spcAft>
                <a:spcPts val="0"/>
              </a:spcAft>
              <a:defRPr/>
            </a:pPr>
            <a:r>
              <a:rPr lang="en-ZA" sz="3200" b="1" dirty="0">
                <a:solidFill>
                  <a:schemeClr val="tx2">
                    <a:lumMod val="60000"/>
                    <a:lumOff val="40000"/>
                  </a:schemeClr>
                </a:solidFill>
                <a:latin typeface="+mn-lt"/>
                <a:cs typeface="+mn-cs"/>
              </a:rPr>
              <a:t>Water Efficient Maize for Africa </a:t>
            </a:r>
            <a:r>
              <a:rPr lang="en-ZA" sz="3200" dirty="0">
                <a:solidFill>
                  <a:schemeClr val="tx2">
                    <a:lumMod val="60000"/>
                    <a:lumOff val="40000"/>
                  </a:schemeClr>
                </a:solidFill>
                <a:latin typeface="+mn-lt"/>
                <a:cs typeface="+mn-cs"/>
              </a:rPr>
              <a:t>(WEMA) behind the scenes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323850" y="333375"/>
            <a:ext cx="8229600" cy="2620963"/>
          </a:xfrm>
        </p:spPr>
        <p:txBody>
          <a:bodyPr/>
          <a:lstStyle/>
          <a:p>
            <a:r>
              <a:rPr lang="en-ZA" smtClean="0"/>
              <a:t>GM drought tolerant maize field trials in South Africa (MON87460)</a:t>
            </a:r>
          </a:p>
          <a:p>
            <a:r>
              <a:rPr lang="en-ZA" smtClean="0"/>
              <a:t> Small farmer protests</a:t>
            </a:r>
          </a:p>
          <a:p>
            <a:r>
              <a:rPr lang="en-ZA" smtClean="0"/>
              <a:t>Tanzania – strict liability clause</a:t>
            </a:r>
          </a:p>
        </p:txBody>
      </p:sp>
      <p:pic>
        <p:nvPicPr>
          <p:cNvPr id="17411" name="Picture 2"/>
          <p:cNvPicPr>
            <a:picLocks noChangeAspect="1" noChangeArrowheads="1"/>
          </p:cNvPicPr>
          <p:nvPr/>
        </p:nvPicPr>
        <p:blipFill>
          <a:blip r:embed="rId3"/>
          <a:srcRect/>
          <a:stretch>
            <a:fillRect/>
          </a:stretch>
        </p:blipFill>
        <p:spPr bwMode="auto">
          <a:xfrm>
            <a:off x="1619250" y="2613025"/>
            <a:ext cx="6172200" cy="424497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60350"/>
            <a:ext cx="8218488" cy="6337300"/>
          </a:xfrm>
        </p:spPr>
        <p:txBody>
          <a:bodyPr rtlCol="0">
            <a:normAutofit fontScale="85000" lnSpcReduction="10000"/>
          </a:bodyPr>
          <a:lstStyle/>
          <a:p>
            <a:pPr fontAlgn="auto">
              <a:spcAft>
                <a:spcPts val="0"/>
              </a:spcAft>
              <a:buFont typeface="Arial" pitchFamily="34" charset="0"/>
              <a:buChar char="•"/>
              <a:defRPr/>
            </a:pPr>
            <a:r>
              <a:rPr lang="en-ZA" b="1" dirty="0" smtClean="0"/>
              <a:t>Key concerns about WEMA</a:t>
            </a:r>
            <a:endParaRPr lang="en-ZA" dirty="0" smtClean="0"/>
          </a:p>
          <a:p>
            <a:pPr fontAlgn="auto">
              <a:spcAft>
                <a:spcPts val="0"/>
              </a:spcAft>
              <a:buFont typeface="Arial" pitchFamily="34" charset="0"/>
              <a:buChar char="•"/>
              <a:defRPr/>
            </a:pPr>
            <a:r>
              <a:rPr lang="en-ZA" dirty="0" smtClean="0"/>
              <a:t>Africa risks following an erroneous strategy to alleviate hunger and mitigate against climate change, in the process handing over food systems into private hands</a:t>
            </a:r>
          </a:p>
          <a:p>
            <a:pPr fontAlgn="auto">
              <a:spcAft>
                <a:spcPts val="0"/>
              </a:spcAft>
              <a:buFont typeface="Arial" pitchFamily="34" charset="0"/>
              <a:buChar char="•"/>
              <a:defRPr/>
            </a:pPr>
            <a:r>
              <a:rPr lang="en-ZA" dirty="0" smtClean="0"/>
              <a:t>WEMA is a Trojan horse to pressurise participating governments to pass weak biosafety regulations and opens the door to the proliferation of proprietary technology that could undermine food sovereignty</a:t>
            </a:r>
          </a:p>
          <a:p>
            <a:pPr fontAlgn="auto">
              <a:spcAft>
                <a:spcPts val="0"/>
              </a:spcAft>
              <a:buFont typeface="Arial" pitchFamily="34" charset="0"/>
              <a:buChar char="•"/>
              <a:defRPr/>
            </a:pPr>
            <a:r>
              <a:rPr lang="en-ZA" dirty="0" smtClean="0"/>
              <a:t>Drought resistance is complex and it is doubtful that crops will be effective in varying environments and weather conditions</a:t>
            </a:r>
          </a:p>
          <a:p>
            <a:pPr fontAlgn="auto">
              <a:spcAft>
                <a:spcPts val="0"/>
              </a:spcAft>
              <a:buFont typeface="Arial" pitchFamily="34" charset="0"/>
              <a:buChar char="•"/>
              <a:defRPr/>
            </a:pPr>
            <a:r>
              <a:rPr lang="en-ZA" dirty="0" smtClean="0"/>
              <a:t>The predicted concerns about environmental damage and adverse health effects of GMOs are now coming to light. These concerns continue to apply to drought resistant crops.</a:t>
            </a:r>
          </a:p>
          <a:p>
            <a:pPr fontAlgn="auto">
              <a:spcAft>
                <a:spcPts val="0"/>
              </a:spcAft>
              <a:buFont typeface="Arial" pitchFamily="34" charset="0"/>
              <a:buChar char="•"/>
              <a:defRPr/>
            </a:pPr>
            <a:r>
              <a:rPr lang="en-ZA" dirty="0" smtClean="0"/>
              <a:t>Support to increase farmer owned and led agricultural systems that are diverse and resilient is more appropriate but is being usurped by a focus on high tech proprietary crops.</a:t>
            </a:r>
            <a:endParaRPr lang="en-Z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My Documents\My Pictures\the maize festival.jpg"/>
          <p:cNvPicPr>
            <a:picLocks noChangeAspect="1" noChangeArrowheads="1"/>
          </p:cNvPicPr>
          <p:nvPr/>
        </p:nvPicPr>
        <p:blipFill>
          <a:blip r:embed="rId3"/>
          <a:srcRect/>
          <a:stretch>
            <a:fillRect/>
          </a:stretch>
        </p:blipFill>
        <p:spPr bwMode="auto">
          <a:xfrm>
            <a:off x="0" y="0"/>
            <a:ext cx="3840163" cy="6858000"/>
          </a:xfrm>
          <a:prstGeom prst="rect">
            <a:avLst/>
          </a:prstGeom>
          <a:noFill/>
          <a:ln w="9525">
            <a:noFill/>
            <a:miter lim="800000"/>
            <a:headEnd/>
            <a:tailEnd/>
          </a:ln>
        </p:spPr>
      </p:pic>
      <p:sp>
        <p:nvSpPr>
          <p:cNvPr id="19459" name="Content Placeholder 2"/>
          <p:cNvSpPr txBox="1">
            <a:spLocks/>
          </p:cNvSpPr>
          <p:nvPr/>
        </p:nvSpPr>
        <p:spPr bwMode="auto">
          <a:xfrm>
            <a:off x="3851275" y="260350"/>
            <a:ext cx="5292725" cy="6858000"/>
          </a:xfrm>
          <a:prstGeom prst="rect">
            <a:avLst/>
          </a:prstGeom>
          <a:noFill/>
          <a:ln w="9525">
            <a:noFill/>
            <a:miter lim="800000"/>
            <a:headEnd/>
            <a:tailEnd/>
          </a:ln>
        </p:spPr>
        <p:txBody>
          <a:bodyPr/>
          <a:lstStyle/>
          <a:p>
            <a:pPr marL="342900" indent="-342900">
              <a:spcBef>
                <a:spcPct val="20000"/>
              </a:spcBef>
              <a:buFont typeface="Arial" charset="0"/>
              <a:buNone/>
            </a:pPr>
            <a:r>
              <a:rPr lang="en-ZA" sz="3200">
                <a:latin typeface="Calibri" pitchFamily="34" charset="0"/>
              </a:rPr>
              <a:t>“the essential purpose of food, which is to nourish people, has been subordinated to the economic aims of a handful of multinational corporations that monopolize all aspects of food production, from seeds to major distribution chains, and they have been the prime beneficiaries of the world crisis” </a:t>
            </a:r>
            <a:r>
              <a:rPr lang="en-ZA" sz="2000">
                <a:latin typeface="Calibri" pitchFamily="34" charset="0"/>
              </a:rPr>
              <a:t>Miguel d’Escoto Brockman, President of the UN General Assembly, 25 September, 2008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ZA" dirty="0" smtClean="0"/>
              <a:t>1</a:t>
            </a:r>
            <a:r>
              <a:rPr lang="en-ZA" baseline="30000" dirty="0" smtClean="0"/>
              <a:t>st</a:t>
            </a:r>
            <a:r>
              <a:rPr lang="en-ZA" dirty="0" smtClean="0"/>
              <a:t> GM crops introduced in the United States in 1996</a:t>
            </a:r>
          </a:p>
          <a:p>
            <a:pPr fontAlgn="auto">
              <a:spcAft>
                <a:spcPts val="0"/>
              </a:spcAft>
              <a:buFont typeface="Arial" pitchFamily="34" charset="0"/>
              <a:buChar char="•"/>
              <a:defRPr/>
            </a:pPr>
            <a:r>
              <a:rPr lang="en-ZA" dirty="0" smtClean="0"/>
              <a:t>Fantastic promises of new technology that would change the face of agriculture – drought resistance, saline resistance, improved nutrition and more</a:t>
            </a:r>
          </a:p>
          <a:p>
            <a:pPr fontAlgn="auto">
              <a:spcAft>
                <a:spcPts val="0"/>
              </a:spcAft>
              <a:buFont typeface="Arial" pitchFamily="34" charset="0"/>
              <a:buChar char="•"/>
              <a:defRPr/>
            </a:pPr>
            <a:r>
              <a:rPr lang="en-ZA" dirty="0" smtClean="0"/>
              <a:t>15 years later- only 2 events on the market - herbicide tolerance and pest resistance (</a:t>
            </a:r>
            <a:r>
              <a:rPr lang="en-ZA" dirty="0" err="1" smtClean="0"/>
              <a:t>bt</a:t>
            </a:r>
            <a:r>
              <a:rPr lang="en-ZA" dirty="0" smtClean="0"/>
              <a:t>) and stacked varieties</a:t>
            </a:r>
          </a:p>
          <a:p>
            <a:pPr fontAlgn="auto">
              <a:spcAft>
                <a:spcPts val="0"/>
              </a:spcAft>
              <a:buFont typeface="Arial" pitchFamily="34" charset="0"/>
              <a:buChar char="•"/>
              <a:defRPr/>
            </a:pPr>
            <a:r>
              <a:rPr lang="en-ZA" dirty="0" smtClean="0"/>
              <a:t>Primarily in soya &amp; for animal feed, also maize, cotton and canola</a:t>
            </a:r>
            <a:endParaRPr lang="en-Z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Content Placeholder 3" descr="brief42-exec-table1"/>
          <p:cNvPicPr>
            <a:picLocks noGrp="1"/>
          </p:cNvPicPr>
          <p:nvPr>
            <p:ph idx="1"/>
          </p:nvPr>
        </p:nvPicPr>
        <p:blipFill>
          <a:blip r:embed="rId3"/>
          <a:srcRect/>
          <a:stretch>
            <a:fillRect/>
          </a:stretch>
        </p:blipFill>
        <p:spPr>
          <a:xfrm>
            <a:off x="1547813" y="188913"/>
            <a:ext cx="6119812" cy="666908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sz="half" idx="1"/>
          </p:nvPr>
        </p:nvSpPr>
        <p:spPr>
          <a:xfrm>
            <a:off x="0" y="3860800"/>
            <a:ext cx="9144000" cy="2997200"/>
          </a:xfrm>
        </p:spPr>
        <p:txBody>
          <a:bodyPr/>
          <a:lstStyle/>
          <a:p>
            <a:r>
              <a:rPr lang="en-ZA" b="1" i="1" smtClean="0"/>
              <a:t>GM Crops are not the norm: </a:t>
            </a:r>
            <a:r>
              <a:rPr lang="en-ZA" smtClean="0"/>
              <a:t>only 2.7% of global agricultural land is planted to GM crops, with the majority being grown in the United States, Brazil and Argentina. </a:t>
            </a:r>
          </a:p>
          <a:p>
            <a:r>
              <a:rPr lang="en-ZA" smtClean="0"/>
              <a:t>Together, these three countries account for 79.6% of the GM crops grown globally in 2009.</a:t>
            </a:r>
          </a:p>
          <a:p>
            <a:endParaRPr lang="en-ZA" smtClean="0"/>
          </a:p>
        </p:txBody>
      </p:sp>
      <p:pic>
        <p:nvPicPr>
          <p:cNvPr id="6147" name="Picture 2"/>
          <p:cNvPicPr>
            <a:picLocks noGrp="1" noChangeAspect="1" noChangeArrowheads="1"/>
          </p:cNvPicPr>
          <p:nvPr>
            <p:ph sz="half" idx="2"/>
          </p:nvPr>
        </p:nvPicPr>
        <p:blipFill>
          <a:blip r:embed="rId2"/>
          <a:srcRect/>
          <a:stretch>
            <a:fillRect/>
          </a:stretch>
        </p:blipFill>
        <p:spPr>
          <a:xfrm>
            <a:off x="1692275" y="0"/>
            <a:ext cx="5973763" cy="391953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ZA" smtClean="0"/>
              <a:t>The Gene Giants</a:t>
            </a:r>
          </a:p>
        </p:txBody>
      </p:sp>
      <p:sp>
        <p:nvSpPr>
          <p:cNvPr id="7171" name="Content Placeholder 2"/>
          <p:cNvSpPr>
            <a:spLocks noGrp="1"/>
          </p:cNvSpPr>
          <p:nvPr>
            <p:ph sz="half" idx="1"/>
          </p:nvPr>
        </p:nvSpPr>
        <p:spPr>
          <a:xfrm>
            <a:off x="457200" y="1600200"/>
            <a:ext cx="8002588" cy="2549525"/>
          </a:xfrm>
        </p:spPr>
        <p:txBody>
          <a:bodyPr/>
          <a:lstStyle/>
          <a:p>
            <a:r>
              <a:rPr lang="en-ZA" smtClean="0"/>
              <a:t>Monsanto         			DuPont</a:t>
            </a:r>
          </a:p>
          <a:p>
            <a:r>
              <a:rPr lang="en-ZA" smtClean="0"/>
              <a:t>Syngenta           			Dow</a:t>
            </a:r>
          </a:p>
          <a:p>
            <a:r>
              <a:rPr lang="en-ZA" smtClean="0"/>
              <a:t>Bayer                  			BASF</a:t>
            </a:r>
          </a:p>
        </p:txBody>
      </p:sp>
      <p:pic>
        <p:nvPicPr>
          <p:cNvPr id="7172" name="Picture 3" descr="C:\My Documents\Office Management as of 1 August 2004\Gender &amp; Biodiversity\Pg 41.jpg"/>
          <p:cNvPicPr>
            <a:picLocks noGrp="1" noChangeAspect="1" noChangeArrowheads="1"/>
          </p:cNvPicPr>
          <p:nvPr>
            <p:ph sz="half" idx="2"/>
          </p:nvPr>
        </p:nvPicPr>
        <p:blipFill>
          <a:blip r:embed="rId3"/>
          <a:srcRect/>
          <a:stretch>
            <a:fillRect/>
          </a:stretch>
        </p:blipFill>
        <p:spPr>
          <a:xfrm>
            <a:off x="34925" y="3529013"/>
            <a:ext cx="9074150" cy="3355975"/>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549275"/>
            <a:ext cx="4038600" cy="5576888"/>
          </a:xfrm>
        </p:spPr>
        <p:txBody>
          <a:bodyPr rtlCol="0">
            <a:normAutofit fontScale="92500" lnSpcReduction="20000"/>
          </a:bodyPr>
          <a:lstStyle/>
          <a:p>
            <a:pPr fontAlgn="auto">
              <a:spcAft>
                <a:spcPts val="0"/>
              </a:spcAft>
              <a:buFont typeface="Arial" pitchFamily="34" charset="0"/>
              <a:buChar char="•"/>
              <a:defRPr/>
            </a:pPr>
            <a:r>
              <a:rPr lang="en-ZA" dirty="0"/>
              <a:t>The Global value of the biotech seed market was </a:t>
            </a:r>
            <a:r>
              <a:rPr lang="en-ZA" dirty="0" smtClean="0"/>
              <a:t>US$11.2 </a:t>
            </a:r>
            <a:r>
              <a:rPr lang="en-ZA" dirty="0"/>
              <a:t>billion in 2010. </a:t>
            </a:r>
            <a:endParaRPr lang="en-ZA" dirty="0" smtClean="0"/>
          </a:p>
          <a:p>
            <a:pPr fontAlgn="auto">
              <a:spcAft>
                <a:spcPts val="0"/>
              </a:spcAft>
              <a:buFont typeface="Arial" pitchFamily="34" charset="0"/>
              <a:buChar char="•"/>
              <a:defRPr/>
            </a:pPr>
            <a:endParaRPr lang="en-ZA" dirty="0" smtClean="0"/>
          </a:p>
          <a:p>
            <a:pPr fontAlgn="auto">
              <a:spcAft>
                <a:spcPts val="0"/>
              </a:spcAft>
              <a:buFont typeface="Arial" pitchFamily="34" charset="0"/>
              <a:buChar char="•"/>
              <a:defRPr/>
            </a:pPr>
            <a:r>
              <a:rPr lang="en-US" dirty="0" smtClean="0"/>
              <a:t>The </a:t>
            </a:r>
            <a:r>
              <a:rPr lang="en-US" dirty="0"/>
              <a:t>top 10 seed companies account for 67% of the global proprietary seed </a:t>
            </a:r>
            <a:r>
              <a:rPr lang="en-US" dirty="0" smtClean="0"/>
              <a:t>market</a:t>
            </a:r>
          </a:p>
          <a:p>
            <a:pPr fontAlgn="auto">
              <a:spcAft>
                <a:spcPts val="0"/>
              </a:spcAft>
              <a:buFont typeface="Arial" pitchFamily="34" charset="0"/>
              <a:buChar char="•"/>
              <a:defRPr/>
            </a:pPr>
            <a:r>
              <a:rPr lang="en-US" dirty="0" smtClean="0"/>
              <a:t> </a:t>
            </a:r>
            <a:r>
              <a:rPr lang="en-US" dirty="0"/>
              <a:t>Monsanto, accounts for 23% </a:t>
            </a:r>
            <a:endParaRPr lang="en-US" dirty="0" smtClean="0"/>
          </a:p>
          <a:p>
            <a:pPr fontAlgn="auto">
              <a:spcAft>
                <a:spcPts val="0"/>
              </a:spcAft>
              <a:buFont typeface="Arial" pitchFamily="34" charset="0"/>
              <a:buChar char="•"/>
              <a:defRPr/>
            </a:pPr>
            <a:r>
              <a:rPr lang="en-US" dirty="0" smtClean="0"/>
              <a:t>The </a:t>
            </a:r>
            <a:r>
              <a:rPr lang="en-US" dirty="0"/>
              <a:t>top three companies </a:t>
            </a:r>
            <a:r>
              <a:rPr lang="en-US" dirty="0" smtClean="0"/>
              <a:t>Monsanto</a:t>
            </a:r>
            <a:r>
              <a:rPr lang="en-US" dirty="0"/>
              <a:t>, DuPont, </a:t>
            </a:r>
            <a:r>
              <a:rPr lang="en-US" dirty="0" smtClean="0"/>
              <a:t>Syngenta)together </a:t>
            </a:r>
            <a:r>
              <a:rPr lang="en-US" dirty="0"/>
              <a:t>account for almost half of the worldwide proprietary seed market. </a:t>
            </a:r>
            <a:endParaRPr lang="en-ZA" dirty="0"/>
          </a:p>
          <a:p>
            <a:pPr fontAlgn="auto">
              <a:spcAft>
                <a:spcPts val="0"/>
              </a:spcAft>
              <a:buFont typeface="Arial" pitchFamily="34" charset="0"/>
              <a:buChar char="•"/>
              <a:defRPr/>
            </a:pPr>
            <a:endParaRPr lang="en-ZA" dirty="0"/>
          </a:p>
        </p:txBody>
      </p:sp>
      <p:graphicFrame>
        <p:nvGraphicFramePr>
          <p:cNvPr id="1026" name="Object 2"/>
          <p:cNvGraphicFramePr>
            <a:graphicFrameLocks noChangeAspect="1"/>
          </p:cNvGraphicFramePr>
          <p:nvPr>
            <p:ph sz="half" idx="1"/>
          </p:nvPr>
        </p:nvGraphicFramePr>
        <p:xfrm>
          <a:off x="0" y="1557338"/>
          <a:ext cx="4872038" cy="3816350"/>
        </p:xfrm>
        <a:graphic>
          <a:graphicData uri="http://schemas.openxmlformats.org/presentationml/2006/ole">
            <p:oleObj spid="_x0000_s1026" name="Document" r:id="rId4" imgW="2828160" imgH="2215440" progId="Word.Document.8">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ZA" smtClean="0"/>
              <a:t>Climate Ready crops</a:t>
            </a:r>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ZA" dirty="0"/>
              <a:t>1663 patent documents </a:t>
            </a:r>
            <a:r>
              <a:rPr lang="en-ZA" dirty="0" smtClean="0"/>
              <a:t>worldwide </a:t>
            </a:r>
            <a:r>
              <a:rPr lang="en-ZA" dirty="0"/>
              <a:t>related to crops with traits such as drought, heat, flood and salt tolerance</a:t>
            </a:r>
            <a:r>
              <a:rPr lang="en-ZA" dirty="0" smtClean="0"/>
              <a:t>.</a:t>
            </a:r>
          </a:p>
          <a:p>
            <a:pPr fontAlgn="auto">
              <a:spcAft>
                <a:spcPts val="0"/>
              </a:spcAft>
              <a:buFont typeface="Arial" pitchFamily="34" charset="0"/>
              <a:buChar char="•"/>
              <a:defRPr/>
            </a:pPr>
            <a:r>
              <a:rPr lang="en-ZA" dirty="0" smtClean="0"/>
              <a:t>66% are </a:t>
            </a:r>
            <a:r>
              <a:rPr lang="en-ZA" dirty="0"/>
              <a:t>owned by just three companies, Du Pont, BASF and Monsanto. Only 9% </a:t>
            </a:r>
            <a:r>
              <a:rPr lang="en-ZA" dirty="0" smtClean="0"/>
              <a:t>in </a:t>
            </a:r>
            <a:r>
              <a:rPr lang="en-ZA" dirty="0"/>
              <a:t>the public domain</a:t>
            </a:r>
            <a:r>
              <a:rPr lang="en-ZA" dirty="0" smtClean="0"/>
              <a:t>.</a:t>
            </a:r>
          </a:p>
          <a:p>
            <a:pPr fontAlgn="auto">
              <a:spcAft>
                <a:spcPts val="0"/>
              </a:spcAft>
              <a:buFont typeface="Arial" pitchFamily="34" charset="0"/>
              <a:buChar char="•"/>
              <a:defRPr/>
            </a:pPr>
            <a:r>
              <a:rPr lang="en-ZA" dirty="0" smtClean="0"/>
              <a:t>The </a:t>
            </a:r>
            <a:r>
              <a:rPr lang="en-ZA" dirty="0"/>
              <a:t>market value of climate ready maize alone is estimated to be US$ 2.7 billion. Apart from its use as food and feed and agricultural processing, maize is also a major agrofuel </a:t>
            </a:r>
            <a:r>
              <a:rPr lang="en-ZA" dirty="0" smtClean="0"/>
              <a:t>feedstock</a:t>
            </a:r>
          </a:p>
          <a:p>
            <a:pPr fontAlgn="auto">
              <a:spcAft>
                <a:spcPts val="0"/>
              </a:spcAft>
              <a:buFont typeface="Arial" pitchFamily="34" charset="0"/>
              <a:buChar char="•"/>
              <a:defRPr/>
            </a:pPr>
            <a:r>
              <a:rPr lang="en-ZA" dirty="0" smtClean="0"/>
              <a:t>Monsanto’s drought resistant variety is being field trialled under WEMA</a:t>
            </a:r>
          </a:p>
          <a:p>
            <a:pPr fontAlgn="auto">
              <a:spcAft>
                <a:spcPts val="0"/>
              </a:spcAft>
              <a:buFont typeface="Arial" pitchFamily="34" charset="0"/>
              <a:buChar char="•"/>
              <a:defRPr/>
            </a:pPr>
            <a:endParaRPr lang="en-ZA" dirty="0"/>
          </a:p>
          <a:p>
            <a:pPr fontAlgn="auto">
              <a:spcAft>
                <a:spcPts val="0"/>
              </a:spcAft>
              <a:buFont typeface="Arial" pitchFamily="34" charset="0"/>
              <a:buChar char="•"/>
              <a:defRPr/>
            </a:pPr>
            <a:endParaRPr lang="en-Z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My Documents\My Pictures\seed exhibit.jpg"/>
          <p:cNvPicPr>
            <a:picLocks noChangeAspect="1" noChangeArrowheads="1"/>
          </p:cNvPicPr>
          <p:nvPr/>
        </p:nvPicPr>
        <p:blipFill>
          <a:blip r:embed="rId3"/>
          <a:srcRect/>
          <a:stretch>
            <a:fillRect/>
          </a:stretch>
        </p:blipFill>
        <p:spPr bwMode="auto">
          <a:xfrm>
            <a:off x="468313" y="1052513"/>
            <a:ext cx="8382000" cy="5588000"/>
          </a:xfrm>
          <a:prstGeom prst="rect">
            <a:avLst/>
          </a:prstGeom>
          <a:noFill/>
          <a:ln w="9525">
            <a:noFill/>
            <a:miter lim="800000"/>
            <a:headEnd/>
            <a:tailEnd/>
          </a:ln>
        </p:spPr>
      </p:pic>
      <p:sp>
        <p:nvSpPr>
          <p:cNvPr id="8195" name="Text Box 3"/>
          <p:cNvSpPr txBox="1">
            <a:spLocks noChangeArrowheads="1"/>
          </p:cNvSpPr>
          <p:nvPr/>
        </p:nvSpPr>
        <p:spPr bwMode="auto">
          <a:xfrm>
            <a:off x="381000" y="304800"/>
            <a:ext cx="8458200" cy="1062038"/>
          </a:xfrm>
          <a:prstGeom prst="rect">
            <a:avLst/>
          </a:prstGeom>
          <a:noFill/>
          <a:ln w="9525">
            <a:noFill/>
            <a:miter lim="800000"/>
            <a:headEnd/>
            <a:tailEnd/>
          </a:ln>
        </p:spPr>
        <p:txBody>
          <a:bodyPr>
            <a:spAutoFit/>
          </a:bodyPr>
          <a:lstStyle/>
          <a:p>
            <a:pPr algn="ctr"/>
            <a:r>
              <a:rPr lang="en-US">
                <a:latin typeface="Calibri" pitchFamily="34" charset="0"/>
              </a:rPr>
              <a:t>Informal seed sector supplies 80% of planting seed to 75% of the farming community.</a:t>
            </a:r>
          </a:p>
          <a:p>
            <a:pPr algn="ctr"/>
            <a:r>
              <a:rPr lang="en-ZA" b="1">
                <a:latin typeface="Calibri" pitchFamily="34" charset="0"/>
              </a:rPr>
              <a:t>Sterile hybrids replacing farmer varieties?</a:t>
            </a:r>
            <a:r>
              <a:rPr lang="en-ZA">
                <a:latin typeface="Calibri" pitchFamily="34" charset="0"/>
              </a:rPr>
              <a:t>.</a:t>
            </a:r>
          </a:p>
          <a:p>
            <a:pPr algn="ctr">
              <a:spcBef>
                <a:spcPct val="50000"/>
              </a:spcBef>
            </a:pPr>
            <a:endParaRPr lang="en-GB">
              <a:latin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ZA" smtClean="0"/>
              <a:t>Replacing the Cartagena Protocol</a:t>
            </a:r>
          </a:p>
        </p:txBody>
      </p:sp>
      <p:sp>
        <p:nvSpPr>
          <p:cNvPr id="10243" name="Content Placeholder 2"/>
          <p:cNvSpPr>
            <a:spLocks noGrp="1"/>
          </p:cNvSpPr>
          <p:nvPr>
            <p:ph idx="1"/>
          </p:nvPr>
        </p:nvSpPr>
        <p:spPr/>
        <p:txBody>
          <a:bodyPr/>
          <a:lstStyle/>
          <a:p>
            <a:r>
              <a:rPr lang="en-ZA" smtClean="0"/>
              <a:t>USAID has taken advantage of lack of capacity in Africa</a:t>
            </a:r>
          </a:p>
          <a:p>
            <a:r>
              <a:rPr lang="en-ZA" smtClean="0"/>
              <a:t>Given support through Agricultural Biotechnology Support Programme (ABSP)</a:t>
            </a:r>
          </a:p>
          <a:p>
            <a:r>
              <a:rPr lang="en-ZA" smtClean="0"/>
              <a:t>Extremely frustrated at inability to penetrate African market</a:t>
            </a:r>
          </a:p>
          <a:p>
            <a:r>
              <a:rPr lang="en-ZA" smtClean="0"/>
              <a:t>Have funded RECs to develop biosafety policy</a:t>
            </a:r>
          </a:p>
          <a:p>
            <a:r>
              <a:rPr lang="en-ZA" smtClean="0"/>
              <a:t>AU Biotechnology Strategy recognises RECs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2699</Words>
  <Application>Microsoft Office PowerPoint</Application>
  <PresentationFormat>On-screen Show (4:3)</PresentationFormat>
  <Paragraphs>99</Paragraphs>
  <Slides>17</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Document</vt:lpstr>
      <vt:lpstr>Global status of GMOs and drivers into Africa  </vt:lpstr>
      <vt:lpstr>Slide 2</vt:lpstr>
      <vt:lpstr>Slide 3</vt:lpstr>
      <vt:lpstr>Slide 4</vt:lpstr>
      <vt:lpstr>The Gene Giants</vt:lpstr>
      <vt:lpstr>Slide 6</vt:lpstr>
      <vt:lpstr>Climate Ready crops</vt:lpstr>
      <vt:lpstr>Slide 8</vt:lpstr>
      <vt:lpstr>Replacing the Cartagena Protocol</vt:lpstr>
      <vt:lpstr>Alliance for a Green Revolution in Africa (AGRA)</vt:lpstr>
      <vt:lpstr>AGRA will install a whole new rural agribusiness chain as a conduit for agro-inputs and train a new breed of scientists </vt:lpstr>
      <vt:lpstr>Transferring African Heritage into Private Hands</vt:lpstr>
      <vt:lpstr>WEMA – Water Efficient Maize for Africa </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status of GMOs and drivers into Africa</dc:title>
  <dc:creator>Haidee Swanby</dc:creator>
  <cp:lastModifiedBy>User</cp:lastModifiedBy>
  <cp:revision>21</cp:revision>
  <dcterms:created xsi:type="dcterms:W3CDTF">2011-05-16T03:20:35Z</dcterms:created>
  <dcterms:modified xsi:type="dcterms:W3CDTF">2011-11-24T10:48:39Z</dcterms:modified>
</cp:coreProperties>
</file>